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440000" cx="7560000"/>
  <p:notesSz cx="6858000" cy="9144000"/>
  <p:embeddedFontLst>
    <p:embeddedFont>
      <p:font typeface="Palanquin Light"/>
      <p:regular r:id="rId8"/>
      <p:bold r:id="rId9"/>
    </p:embeddedFont>
    <p:embeddedFont>
      <p:font typeface="Palanquin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8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0251002-5A50-49CE-81A6-791020CC4907}">
  <a:tblStyle styleId="{B0251002-5A50-49CE-81A6-791020CC490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8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Palanquin-bold.fntdata"/><Relationship Id="rId10" Type="http://schemas.openxmlformats.org/officeDocument/2006/relationships/font" Target="fonts/Palanquin-regular.fntdata"/><Relationship Id="rId9" Type="http://schemas.openxmlformats.org/officeDocument/2006/relationships/font" Target="fonts/PalanquinLight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PalanquinLigh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11298"/>
            <a:ext cx="7044600" cy="416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752555"/>
            <a:ext cx="7044600" cy="16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45153"/>
            <a:ext cx="7044600" cy="3985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398217"/>
            <a:ext cx="7044600" cy="264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365680"/>
            <a:ext cx="7044600" cy="170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39232"/>
            <a:ext cx="33069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39232"/>
            <a:ext cx="33069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27727"/>
            <a:ext cx="2321700" cy="153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20535"/>
            <a:ext cx="2321700" cy="645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13690"/>
            <a:ext cx="5264700" cy="830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54"/>
            <a:ext cx="3780000" cy="104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03032"/>
            <a:ext cx="3344400" cy="300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689531"/>
            <a:ext cx="3344400" cy="250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469689"/>
            <a:ext cx="3172200" cy="750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586994"/>
            <a:ext cx="4959600" cy="122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239650" y="215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{B0251002-5A50-49CE-81A6-791020CC4907}</a:tableStyleId>
              </a:tblPr>
              <a:tblGrid>
                <a:gridCol w="1093675"/>
                <a:gridCol w="792425"/>
                <a:gridCol w="5194600"/>
              </a:tblGrid>
              <a:tr h="387950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2600">
                          <a:solidFill>
                            <a:schemeClr val="lt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LE KIT </a:t>
                      </a:r>
                      <a:r>
                        <a:rPr b="1" lang="fr" sz="2600">
                          <a:solidFill>
                            <a:schemeClr val="lt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D'ACTIVITÉS</a:t>
                      </a:r>
                      <a:endParaRPr b="1" sz="2600">
                        <a:solidFill>
                          <a:schemeClr val="lt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/>
                    </a:solidFill>
                  </a:tcPr>
                </a:tc>
                <a:tc hMerge="1"/>
                <a:tc hMerge="1"/>
              </a:tr>
              <a:tr h="66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L’échelle des besoins informationnels 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081"/>
                        </a:buClr>
                        <a:buSzPts val="1000"/>
                        <a:buFont typeface="Palanquin Light"/>
                        <a:buChar char="➔"/>
                      </a:pPr>
                      <a:r>
                        <a:rPr lang="fr" sz="1000">
                          <a:solidFill>
                            <a:srgbClr val="003081"/>
                          </a:solidFill>
                          <a:latin typeface="Palanquin Light"/>
                          <a:ea typeface="Palanquin Light"/>
                          <a:cs typeface="Palanquin Light"/>
                          <a:sym typeface="Palanquin Light"/>
                        </a:rPr>
                        <a:t>Cerner les problématiques informationnelles d’un bénéficiaire face à une situation qu’il rencontre </a:t>
                      </a:r>
                      <a:endParaRPr sz="1000">
                        <a:solidFill>
                          <a:srgbClr val="003081"/>
                        </a:solidFill>
                        <a:latin typeface="Palanquin Light"/>
                        <a:ea typeface="Palanquin Light"/>
                        <a:cs typeface="Palanquin Light"/>
                        <a:sym typeface="Palanquin Light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081"/>
                        </a:buClr>
                        <a:buSzPts val="1000"/>
                        <a:buFont typeface="Palanquin Light"/>
                        <a:buChar char="➔"/>
                      </a:pPr>
                      <a:r>
                        <a:rPr lang="fr" sz="1000">
                          <a:solidFill>
                            <a:srgbClr val="003081"/>
                          </a:solidFill>
                          <a:latin typeface="Palanquin Light"/>
                          <a:ea typeface="Palanquin Light"/>
                          <a:cs typeface="Palanquin Light"/>
                          <a:sym typeface="Palanquin Light"/>
                        </a:rPr>
                        <a:t>Proposer des pistes d’actions pour résoudre la situation </a:t>
                      </a:r>
                      <a:endParaRPr sz="1000">
                        <a:solidFill>
                          <a:srgbClr val="003081"/>
                        </a:solidFill>
                        <a:latin typeface="Palanquin Light"/>
                        <a:ea typeface="Palanquin Light"/>
                        <a:cs typeface="Palanquin Light"/>
                        <a:sym typeface="Palanquin Light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081"/>
                        </a:buClr>
                        <a:buSzPts val="1000"/>
                        <a:buFont typeface="Palanquin Light"/>
                        <a:buChar char="➔"/>
                      </a:pPr>
                      <a:r>
                        <a:rPr lang="fr" sz="1000">
                          <a:solidFill>
                            <a:srgbClr val="003081"/>
                          </a:solidFill>
                          <a:latin typeface="Palanquin Light"/>
                          <a:ea typeface="Palanquin Light"/>
                          <a:cs typeface="Palanquin Light"/>
                          <a:sym typeface="Palanquin Light"/>
                        </a:rPr>
                        <a:t>Accompagner le bénéficiaire à s’engager dans le développement de ses compétences informationnelles en fonction de ses besoins/envies </a:t>
                      </a:r>
                      <a:endParaRPr sz="1000">
                        <a:solidFill>
                          <a:srgbClr val="003081"/>
                        </a:solidFill>
                        <a:latin typeface="Palanquin Light"/>
                        <a:ea typeface="Palanquin Light"/>
                        <a:cs typeface="Palanquin Light"/>
                        <a:sym typeface="Palanquin Light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</a:tr>
              <a:tr h="218825"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 hMerge="1"/>
              </a:tr>
              <a:tr h="507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“Moi, l’information 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et nous” </a:t>
                      </a: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-</a:t>
                      </a: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 activité introductive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000">
                          <a:solidFill>
                            <a:srgbClr val="003081"/>
                          </a:solidFill>
                          <a:latin typeface="Palanquin Light"/>
                          <a:ea typeface="Palanquin Light"/>
                          <a:cs typeface="Palanquin Light"/>
                          <a:sym typeface="Palanquin Light"/>
                        </a:rPr>
                        <a:t>Identifier les 3 dimensions d’une expérience médiatique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</a:tr>
              <a:tr h="218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003081"/>
                        </a:solidFill>
                        <a:latin typeface="Palanquin Light"/>
                        <a:ea typeface="Palanquin Light"/>
                        <a:cs typeface="Palanquin Light"/>
                        <a:sym typeface="Palanquin Light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8100">
                <a:tc rowSpan="11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Les boîtes </a:t>
                      </a:r>
                      <a:b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</a:b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à activités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“Moi” 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3 points de vue </a:t>
                      </a:r>
                      <a:endParaRPr sz="1000">
                        <a:solidFill>
                          <a:srgbClr val="003081"/>
                        </a:solidFill>
                        <a:latin typeface="Palanquin Light"/>
                        <a:ea typeface="Palanquin Light"/>
                        <a:cs typeface="Palanquin Light"/>
                        <a:sym typeface="Palanquin Light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000">
                          <a:solidFill>
                            <a:srgbClr val="003081"/>
                          </a:solidFill>
                          <a:latin typeface="Palanquin Light"/>
                          <a:ea typeface="Palanquin Light"/>
                          <a:cs typeface="Palanquin Light"/>
                          <a:sym typeface="Palanquin Light"/>
                        </a:rPr>
                        <a:t>Comprendre la notion de point de vue et d'interprétation personnelle de l’information</a:t>
                      </a:r>
                      <a:endParaRPr sz="1000">
                        <a:solidFill>
                          <a:srgbClr val="003081"/>
                        </a:solidFill>
                        <a:latin typeface="Palanquin Light"/>
                        <a:ea typeface="Palanquin Light"/>
                        <a:cs typeface="Palanquin Light"/>
                        <a:sym typeface="Palanquin Light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</a:tr>
              <a:tr h="358100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Loi de proximité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000">
                          <a:solidFill>
                            <a:srgbClr val="003081"/>
                          </a:solidFill>
                          <a:latin typeface="Palanquin Light"/>
                          <a:ea typeface="Palanquin Light"/>
                          <a:cs typeface="Palanquin Light"/>
                          <a:sym typeface="Palanquin Light"/>
                        </a:rPr>
                        <a:t>Comprendre l’intérêt porté à une information en fonction de 6 critères personnels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</a:tr>
              <a:tr h="358100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Tableau des intérêts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000">
                          <a:solidFill>
                            <a:srgbClr val="003081"/>
                          </a:solidFill>
                          <a:latin typeface="Palanquin Light"/>
                          <a:ea typeface="Palanquin Light"/>
                          <a:cs typeface="Palanquin Light"/>
                          <a:sym typeface="Palanquin Light"/>
                        </a:rPr>
                        <a:t>Développer ses pratiques informationnelles en fonction de ses intérêts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</a:tr>
              <a:tr h="2486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Il faut croire pour le voir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000">
                          <a:solidFill>
                            <a:srgbClr val="003081"/>
                          </a:solidFill>
                          <a:latin typeface="Palanquin Light"/>
                          <a:ea typeface="Palanquin Light"/>
                          <a:cs typeface="Palanquin Light"/>
                          <a:sym typeface="Palanquin Light"/>
                        </a:rPr>
                        <a:t>Se représenter comment les biais cognitifs influencent l’interprétation des informations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</a:tr>
              <a:tr h="358100">
                <a:tc vMerge="1"/>
                <a:tc row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“L’info” 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Causons corrélations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0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Comprendre que corrélation n’est pas toujours synonyme de causalité</a:t>
                      </a:r>
                      <a:endParaRPr b="1" sz="10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</a:tr>
              <a:tr h="358100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Dezoom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0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Comprendre la notion de cadrage d’une image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</a:tr>
              <a:tr h="358100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Tube data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000">
                          <a:solidFill>
                            <a:srgbClr val="003081"/>
                          </a:solidFill>
                          <a:latin typeface="Palanquin Light"/>
                          <a:ea typeface="Palanquin Light"/>
                          <a:cs typeface="Palanquin Light"/>
                          <a:sym typeface="Palanquin Light"/>
                        </a:rPr>
                        <a:t>Se représenter le fonctionnement d’un algorithme de recommandation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</a:tr>
              <a:tr h="46752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Réponse à tout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000">
                          <a:solidFill>
                            <a:srgbClr val="003081"/>
                          </a:solidFill>
                          <a:latin typeface="Palanquin Light"/>
                          <a:ea typeface="Palanquin Light"/>
                          <a:cs typeface="Palanquin Light"/>
                          <a:sym typeface="Palanquin Light"/>
                        </a:rPr>
                        <a:t>Utiliser les bons mots clés sur un moteur de recherche pour réaliser une recherche d’information efficace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</a:tr>
              <a:tr h="467525">
                <a:tc vMerge="1"/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“Nous”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Faux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0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Comprendre que les données peuvent être traitées de manière trompeuse pour appuyer un objectif, un intérêt ou un discours</a:t>
                      </a:r>
                      <a:endParaRPr b="1" sz="10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</a:tr>
              <a:tr h="358100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O’tacos 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0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Se représenter le modèle économique des médias numériques</a:t>
                      </a:r>
                      <a:endParaRPr b="1" sz="10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</a:tr>
              <a:tr h="2486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Jeu d’influence 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0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Comprendre comment les médias influencent les opinions personnelles 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</a:tr>
              <a:tr h="24867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80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E</a:t>
                      </a: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nquête de sens </a:t>
                      </a:r>
                      <a:b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</a:br>
                      <a:r>
                        <a:rPr b="1" lang="fr" sz="1200">
                          <a:solidFill>
                            <a:srgbClr val="003081"/>
                          </a:solidFill>
                          <a:latin typeface="Palanquin"/>
                          <a:ea typeface="Palanquin"/>
                          <a:cs typeface="Palanquin"/>
                          <a:sym typeface="Palanquin"/>
                        </a:rPr>
                        <a:t>- activité conclusive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081"/>
                        </a:buClr>
                        <a:buSzPts val="1000"/>
                        <a:buFont typeface="Palanquin Light"/>
                        <a:buChar char="➔"/>
                      </a:pPr>
                      <a:r>
                        <a:rPr lang="fr" sz="1000">
                          <a:solidFill>
                            <a:srgbClr val="003081"/>
                          </a:solidFill>
                          <a:latin typeface="Palanquin Light"/>
                          <a:ea typeface="Palanquin Light"/>
                          <a:cs typeface="Palanquin Light"/>
                          <a:sym typeface="Palanquin Light"/>
                        </a:rPr>
                        <a:t>Mobiliser toutes les connaissances acquises durant le parcours avec un jeu-enquête proposant de décortiquer une expérience médiatique  </a:t>
                      </a:r>
                      <a:endParaRPr b="1" sz="1200">
                        <a:solidFill>
                          <a:srgbClr val="003081"/>
                        </a:solidFill>
                        <a:latin typeface="Palanquin"/>
                        <a:ea typeface="Palanquin"/>
                        <a:cs typeface="Palanquin"/>
                        <a:sym typeface="Palanqui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308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3081">
                        <a:alpha val="57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